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5" r:id="rId11"/>
    <p:sldId id="267" r:id="rId12"/>
    <p:sldId id="284" r:id="rId13"/>
    <p:sldId id="286" r:id="rId14"/>
    <p:sldId id="268" r:id="rId15"/>
    <p:sldId id="270" r:id="rId16"/>
    <p:sldId id="271" r:id="rId17"/>
    <p:sldId id="281" r:id="rId18"/>
    <p:sldId id="288" r:id="rId19"/>
    <p:sldId id="287" r:id="rId20"/>
    <p:sldId id="282" r:id="rId21"/>
    <p:sldId id="289" r:id="rId22"/>
    <p:sldId id="272" r:id="rId23"/>
    <p:sldId id="273" r:id="rId24"/>
    <p:sldId id="274" r:id="rId25"/>
    <p:sldId id="275" r:id="rId26"/>
    <p:sldId id="280" r:id="rId27"/>
    <p:sldId id="277" r:id="rId28"/>
    <p:sldId id="279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4762" autoAdjust="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6B94-0D5B-481B-8426-588FC7D83E93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C1EA-57A6-44BC-9A4B-5695FFC27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562699/book_energy_idea_knowledge_ic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f.io/p/lsu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72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few years, we’ve seen a lot of progress in learning generative models</a:t>
            </a:r>
            <a:r>
              <a:rPr lang="en-US" baseline="0" dirty="0"/>
              <a:t> of complex objects like images, text, music, videos, molecules. For example, here you can see some amazingly realistic images you can generate using generative adversarial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F67428F-2382-AF4F-B652-25A05BB0F97D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1816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few years, we’ve seen a lot of progress in learning generative models</a:t>
            </a:r>
            <a:r>
              <a:rPr lang="en-US" baseline="0" dirty="0"/>
              <a:t> of complex objects like images, text, music, videos, molecules. For example, here you can see some amazingly realistic images you can generate using generative adversarial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F67428F-2382-AF4F-B652-25A05BB0F97D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684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8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Dog images from </a:t>
            </a:r>
            <a:r>
              <a:rPr lang="en-US" dirty="0" err="1" smtClean="0"/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13795-730A-462F-9ED9-762D48646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Https://commons.wikimedia.org/wiki/Category:Richard_Feynman#/media/File:Richard_Feynman_1959.png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archives-dc.library.caltech.edu/islandora/object/ct1%3A483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en-US" baseline="0" dirty="0"/>
              <a:t> graphics:</a:t>
            </a:r>
          </a:p>
          <a:p>
            <a:r>
              <a:rPr lang="en-US" baseline="0" dirty="0"/>
              <a:t>Produce plausible images</a:t>
            </a:r>
          </a:p>
          <a:p>
            <a:r>
              <a:rPr lang="en-US" baseline="0" dirty="0"/>
              <a:t>You choose models, conditions, </a:t>
            </a:r>
            <a:r>
              <a:rPr lang="en-US" baseline="0" dirty="0" err="1"/>
              <a:t>imging</a:t>
            </a:r>
            <a:r>
              <a:rPr lang="en-US" baseline="0" dirty="0"/>
              <a:t> parameters, etc.</a:t>
            </a:r>
          </a:p>
          <a:p>
            <a:endParaRPr lang="en-US" baseline="0" dirty="0"/>
          </a:p>
          <a:p>
            <a:r>
              <a:rPr lang="en-US" baseline="0" dirty="0"/>
              <a:t>Vision:</a:t>
            </a:r>
          </a:p>
          <a:p>
            <a:r>
              <a:rPr lang="en-US" baseline="0" dirty="0"/>
              <a:t>Given images with noise, estimate physical quantities (ill-posed problem)</a:t>
            </a:r>
          </a:p>
          <a:p>
            <a:endParaRPr lang="en-US" baseline="0" dirty="0"/>
          </a:p>
          <a:p>
            <a:r>
              <a:rPr lang="en-US" baseline="0" dirty="0"/>
              <a:t>Building a generative model is not the entire story. Inference (e.g. vision) is still hard. So not entirely true that if we can create we understand. But it’s a useful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https://www.iconfinder.com/icons/1562699/book_energy_idea_knowledge_icon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https://www.yf.io/p/lsun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baseline="0" dirty="0"/>
              <a:t> is simple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6CC6C-2698-4215-8F63-EBF9E6E1396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6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7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8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deepgenerativemodels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generativemodels.github.io/notes/index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>
                <a:latin typeface="+mj-lt"/>
                <a:ea typeface="Futura Medium" charset="0"/>
                <a:cs typeface="Futura Medium" charset="0"/>
              </a:rPr>
              <a:t>CS 236: Deep Generative Models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097280" y="4475500"/>
            <a:ext cx="10058400" cy="1143000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Stefano Ermon and </a:t>
            </a:r>
            <a:r>
              <a:rPr lang="en-US" sz="2800" dirty="0" smtClean="0">
                <a:cs typeface="Calibri"/>
              </a:rPr>
              <a:t>Yang Song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Stanford University</a:t>
            </a:r>
          </a:p>
          <a:p>
            <a:r>
              <a:rPr lang="en-US" sz="2800" dirty="0">
                <a:cs typeface="Calibri"/>
              </a:rPr>
              <a:t>URL: </a:t>
            </a:r>
            <a:r>
              <a:rPr lang="en-US" sz="2800" dirty="0"/>
              <a:t>deepgenerativemodels.github.io</a:t>
            </a:r>
          </a:p>
        </p:txBody>
      </p:sp>
    </p:spTree>
    <p:extLst>
      <p:ext uri="{BB962C8B-B14F-4D97-AF65-F5344CB8AC3E}">
        <p14:creationId xmlns:p14="http://schemas.microsoft.com/office/powerpoint/2010/main" val="36901224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ea typeface="Futura Medium" charset="0"/>
                <a:cs typeface="Futura Medium" charset="0"/>
              </a:rPr>
              <a:t>Progress in Generative Models of Images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8991" y="5957580"/>
            <a:ext cx="243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Ian </a:t>
            </a:r>
            <a:r>
              <a:rPr lang="en-US" dirty="0" err="1" smtClean="0"/>
              <a:t>Goodfellow</a:t>
            </a:r>
            <a:r>
              <a:rPr lang="en-US" dirty="0" smtClean="0"/>
              <a:t>, 2019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2" y="1328429"/>
            <a:ext cx="114300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ea typeface="Futura Medium" charset="0"/>
                <a:cs typeface="Futura Medium" charset="0"/>
              </a:rPr>
              <a:t>Progress in Generative Models of Images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1" y="6352143"/>
            <a:ext cx="103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Song </a:t>
            </a:r>
            <a:r>
              <a:rPr lang="en-US" dirty="0"/>
              <a:t>et al., Score-Based Generative Modeling through Stochastic Differential </a:t>
            </a:r>
            <a:r>
              <a:rPr lang="en-US" dirty="0" smtClean="0"/>
              <a:t>Equations, 2021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B77B1FE-484B-5648-8FDB-18C0B3F60C3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40437" y="1644996"/>
            <a:ext cx="4644127" cy="464412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E7383-A1BF-DA4D-A65D-7CB86029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58" y="1623461"/>
            <a:ext cx="466566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0CB0184-4C07-48AE-95D8-09BDB560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06" y="1421874"/>
            <a:ext cx="3657600" cy="254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A5B4A-4536-4609-BECC-636A7453DCA2}"/>
              </a:ext>
            </a:extLst>
          </p:cNvPr>
          <p:cNvSpPr txBox="1"/>
          <p:nvPr/>
        </p:nvSpPr>
        <p:spPr>
          <a:xfrm>
            <a:off x="1834662" y="3969806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Menon et al, 2020</a:t>
            </a:r>
          </a:p>
        </p:txBody>
      </p:sp>
      <p:pic>
        <p:nvPicPr>
          <p:cNvPr id="6" name="Picture 6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14D5364F-9F33-4648-A7A4-2B463209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11" y="1429616"/>
            <a:ext cx="5103445" cy="2540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30612-392B-4D60-952E-62CF927CEB4A}"/>
              </a:ext>
            </a:extLst>
          </p:cNvPr>
          <p:cNvSpPr txBox="1"/>
          <p:nvPr/>
        </p:nvSpPr>
        <p:spPr>
          <a:xfrm>
            <a:off x="7715738" y="3969805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Liu al, 2018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09998" y="4793076"/>
            <a:ext cx="4906925" cy="2009846"/>
            <a:chOff x="3824176" y="4727627"/>
            <a:chExt cx="4906925" cy="2009846"/>
          </a:xfrm>
        </p:grpSpPr>
        <p:pic>
          <p:nvPicPr>
            <p:cNvPr id="9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A2427810-4439-4D16-BBAA-56D9E3445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176" y="4727627"/>
              <a:ext cx="4906925" cy="17571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92C715-23D2-413D-AE9D-20F3C8213B2C}"/>
                </a:ext>
              </a:extLst>
            </p:cNvPr>
            <p:cNvSpPr txBox="1"/>
            <p:nvPr/>
          </p:nvSpPr>
          <p:spPr>
            <a:xfrm>
              <a:off x="4740894" y="6368141"/>
              <a:ext cx="36575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Antic, 2020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50000"/>
                  </a:schemeClr>
                </a:solidFill>
                <a:latin typeface="LM Roman 12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j-lt"/>
                <a:ea typeface="Futura Medium" charset="0"/>
                <a:cs typeface="Futura Medium" charset="0"/>
              </a:rPr>
              <a:t>Progress in Inverse Problems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586497" y="965943"/>
            <a:ext cx="4701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P(high resolution | low resolution)</a:t>
            </a:r>
            <a:endParaRPr lang="en-US" sz="2800" dirty="0"/>
          </a:p>
        </p:txBody>
      </p:sp>
      <p:sp>
        <p:nvSpPr>
          <p:cNvPr id="13" name="TextBox 2"/>
          <p:cNvSpPr txBox="1"/>
          <p:nvPr/>
        </p:nvSpPr>
        <p:spPr>
          <a:xfrm>
            <a:off x="6808111" y="960209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P(full image| mask)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1976742" y="4335275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P(color image| greyscale)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09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50000"/>
                  </a:schemeClr>
                </a:solidFill>
                <a:latin typeface="LM Roman 12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j-lt"/>
                <a:ea typeface="Futura Medium" charset="0"/>
                <a:cs typeface="Futura Medium" charset="0"/>
              </a:rPr>
              <a:t>Progress in Inverse Problems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pic>
        <p:nvPicPr>
          <p:cNvPr id="2050" name="Picture 2" descr="https://chenlin9.github.io/SDEdit/images/teas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5" b="31151"/>
          <a:stretch/>
        </p:blipFill>
        <p:spPr bwMode="auto">
          <a:xfrm>
            <a:off x="111816" y="2061576"/>
            <a:ext cx="5901359" cy="336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henlin9.github.io/SDEdit/images/teas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4" b="34405"/>
          <a:stretch/>
        </p:blipFill>
        <p:spPr bwMode="auto">
          <a:xfrm>
            <a:off x="6097350" y="1977887"/>
            <a:ext cx="5952652" cy="33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WaveNet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Generative model of speech signals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4023"/>
            <a:ext cx="7004425" cy="3219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03122" y="5953927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Oord et al, 2016c</a:t>
            </a:r>
          </a:p>
        </p:txBody>
      </p:sp>
      <p:pic>
        <p:nvPicPr>
          <p:cNvPr id="4" name="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2297303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149" y="2417437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</a:t>
            </a:r>
          </a:p>
        </p:txBody>
      </p:sp>
      <p:pic>
        <p:nvPicPr>
          <p:cNvPr id="9" name="concatenative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04184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7149" y="3106107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</a:p>
        </p:txBody>
      </p:sp>
      <p:pic>
        <p:nvPicPr>
          <p:cNvPr id="11" name="wavenet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786377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7149" y="38843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01705" y="2183130"/>
            <a:ext cx="3714160" cy="231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peaker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4605306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7149" y="4725365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Unconditional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705" y="1759611"/>
            <a:ext cx="15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Speech</a:t>
            </a:r>
          </a:p>
        </p:txBody>
      </p:sp>
      <p:pic>
        <p:nvPicPr>
          <p:cNvPr id="17" name="sample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56273" y="5322412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30566" y="54320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Audio Super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Conditional generative model  P(high-res signal | low-res audio signal)</a:t>
            </a:r>
            <a:endParaRPr lang="en-US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2"/>
          <p:cNvGrpSpPr/>
          <p:nvPr/>
        </p:nvGrpSpPr>
        <p:grpSpPr>
          <a:xfrm>
            <a:off x="826770" y="2543721"/>
            <a:ext cx="9626455" cy="3257756"/>
            <a:chOff x="556364" y="4425838"/>
            <a:chExt cx="7254313" cy="2076563"/>
          </a:xfrm>
        </p:grpSpPr>
        <p:grpSp>
          <p:nvGrpSpPr>
            <p:cNvPr id="10" name="Group 3"/>
            <p:cNvGrpSpPr/>
            <p:nvPr/>
          </p:nvGrpSpPr>
          <p:grpSpPr>
            <a:xfrm>
              <a:off x="556364" y="4425838"/>
              <a:ext cx="7254313" cy="2076563"/>
              <a:chOff x="556364" y="4425838"/>
              <a:chExt cx="7254313" cy="2076563"/>
            </a:xfrm>
          </p:grpSpPr>
          <p:pic>
            <p:nvPicPr>
              <p:cNvPr id="13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</p:spPr>
          </p:pic>
          <p:sp>
            <p:nvSpPr>
              <p:cNvPr id="14" name="TextBox 17"/>
              <p:cNvSpPr txBox="1"/>
              <p:nvPr/>
            </p:nvSpPr>
            <p:spPr>
              <a:xfrm>
                <a:off x="6156763" y="4800600"/>
                <a:ext cx="1125559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res signal</a:t>
                </a: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6213324" y="5680239"/>
                <a:ext cx="1597353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 res audio signal</a:t>
                </a:r>
              </a:p>
            </p:txBody>
          </p:sp>
        </p:grpSp>
        <p:pic>
          <p:nvPicPr>
            <p:cNvPr id="11" name="msp.4.4.l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</p:spPr>
        </p:pic>
        <p:pic>
          <p:nvPicPr>
            <p:cNvPr id="12" name="msp.4.4.pr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87286" y="5856899"/>
            <a:ext cx="21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Kuleshov</a:t>
            </a:r>
            <a:r>
              <a:rPr lang="en-US" dirty="0"/>
              <a:t> et al.,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08" y="2448719"/>
            <a:ext cx="6521494" cy="3321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246" y="5868761"/>
            <a:ext cx="360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15545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838200" y="2643937"/>
            <a:ext cx="4528929" cy="164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5513124" y="1825625"/>
            <a:ext cx="6036145" cy="38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8147697" y="5934670"/>
            <a:ext cx="340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al., 2019</a:t>
            </a:r>
          </a:p>
          <a:p>
            <a:r>
              <a:rPr lang="en-US" dirty="0"/>
              <a:t>Demo from </a:t>
            </a:r>
            <a:r>
              <a:rPr lang="en-US" dirty="0" err="1"/>
              <a:t>talktotransformer.com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665521" y="6165502"/>
            <a:ext cx="419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P(next word | previous words)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90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/>
              <a:t>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10165341" y="6334698"/>
            <a:ext cx="167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OpenAI</a:t>
            </a:r>
            <a:r>
              <a:rPr lang="en-US" dirty="0" smtClean="0"/>
              <a:t> Codex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83" y="1442183"/>
            <a:ext cx="8601987" cy="50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and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278"/>
            <a:ext cx="8599589" cy="49896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9123722" y="3872086"/>
            <a:ext cx="328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P(image | caption)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5471" y="3922532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139" y="6094566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285" y="6075510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4191" y="3858038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Speech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Challenge: </a:t>
            </a:r>
            <a:r>
              <a:rPr lang="en-US" sz="2400" dirty="0"/>
              <a:t>understand complex, unstructured inputs</a:t>
            </a:r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6" y="4507269"/>
            <a:ext cx="1930188" cy="15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42" y="2548033"/>
            <a:ext cx="3498214" cy="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70" y="2556736"/>
            <a:ext cx="1953174" cy="13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07" y="4353062"/>
            <a:ext cx="2370454" cy="16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7638-5D0B-EC43-8ACD-D192D6F9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image is real?</a:t>
            </a:r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82" y="2322599"/>
            <a:ext cx="8431835" cy="453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" name="yt5s.com-You Won’t Believe What Obama Says In This Video! ��(720p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669.4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2128" y="1485899"/>
            <a:ext cx="8914297" cy="50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61991"/>
            <a:ext cx="10040244" cy="286864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zebra images| horse images)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5047" y="581345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</a:t>
            </a:r>
            <a:r>
              <a:rPr lang="en-US"/>
              <a:t>et al</a:t>
            </a:r>
            <a:r>
              <a:rPr lang="en-US" b="1"/>
              <a:t>., </a:t>
            </a:r>
            <a:r>
              <a:rPr lang="en-US"/>
              <a:t>2017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Imitation Learning</a:t>
            </a:r>
          </a:p>
        </p:txBody>
      </p:sp>
      <p:pic>
        <p:nvPicPr>
          <p:cNvPr id="4" name="long_te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7265" y="2532906"/>
            <a:ext cx="5097926" cy="3823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6712" y="5889645"/>
            <a:ext cx="251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 et al.,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6617" y="1776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P(actions | past observations)</a:t>
            </a:r>
          </a:p>
        </p:txBody>
      </p:sp>
    </p:spTree>
    <p:extLst>
      <p:ext uri="{BB962C8B-B14F-4D97-AF65-F5344CB8AC3E}">
        <p14:creationId xmlns:p14="http://schemas.microsoft.com/office/powerpoint/2010/main" val="8309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Roadmap and 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Representation</a:t>
            </a:r>
            <a:r>
              <a:rPr lang="en-US" sz="2400" dirty="0"/>
              <a:t>: how do we model the joint distribution of many random variables?</a:t>
            </a:r>
          </a:p>
          <a:p>
            <a:pPr lvl="1"/>
            <a:r>
              <a:rPr lang="en-US" sz="2000" dirty="0"/>
              <a:t>Need compact representation</a:t>
            </a:r>
          </a:p>
          <a:p>
            <a:r>
              <a:rPr lang="en-US" sz="2400" b="1" dirty="0"/>
              <a:t>Learning</a:t>
            </a:r>
            <a:r>
              <a:rPr lang="en-US" sz="2400" dirty="0"/>
              <a:t>: what is the right way to compare probability distributions?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Inference</a:t>
            </a:r>
            <a:r>
              <a:rPr lang="en-US" sz="2400" dirty="0"/>
              <a:t>: how do we invert the generation process (e.g., vision as inverse graphics)?</a:t>
            </a:r>
          </a:p>
          <a:p>
            <a:pPr lvl="1"/>
            <a:r>
              <a:rPr lang="en-US" sz="2000" dirty="0"/>
              <a:t>Unsupervised learning: recover high-level descriptions (features) from raw data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43546" y="3362633"/>
            <a:ext cx="4583595" cy="1646353"/>
            <a:chOff x="3643546" y="3362633"/>
            <a:chExt cx="4583595" cy="16463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6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Fully observed likelihood-based models</a:t>
            </a:r>
          </a:p>
          <a:p>
            <a:pPr lvl="1"/>
            <a:r>
              <a:rPr lang="en-US" dirty="0"/>
              <a:t>Autoregressive</a:t>
            </a:r>
          </a:p>
          <a:p>
            <a:pPr lvl="1"/>
            <a:r>
              <a:rPr lang="en-US" dirty="0"/>
              <a:t>Flow-based models</a:t>
            </a:r>
          </a:p>
          <a:p>
            <a:r>
              <a:rPr lang="en-US" dirty="0"/>
              <a:t>Latent variable models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Inference amortization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Implicit generative models</a:t>
            </a:r>
          </a:p>
          <a:p>
            <a:pPr lvl="1"/>
            <a:r>
              <a:rPr lang="en-US" dirty="0"/>
              <a:t>Two sample tests, </a:t>
            </a:r>
            <a:r>
              <a:rPr lang="en-US" dirty="0" err="1"/>
              <a:t>embeddings</a:t>
            </a:r>
            <a:r>
              <a:rPr lang="en-US" dirty="0"/>
              <a:t>, F-divergences</a:t>
            </a:r>
          </a:p>
          <a:p>
            <a:pPr lvl="1"/>
            <a:r>
              <a:rPr lang="en-US" dirty="0"/>
              <a:t>Generative Adversarial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Energy Based Models</a:t>
            </a:r>
          </a:p>
          <a:p>
            <a:r>
              <a:rPr lang="en-US" dirty="0" smtClean="0"/>
              <a:t>Score-based Generative Models</a:t>
            </a:r>
            <a:endParaRPr lang="en-US" dirty="0"/>
          </a:p>
          <a:p>
            <a:r>
              <a:rPr lang="en-US" dirty="0"/>
              <a:t>Learn about algorithms, theory </a:t>
            </a:r>
            <a:r>
              <a:rPr lang="en-US" dirty="0" smtClean="0"/>
              <a:t>&amp; </a:t>
            </a:r>
            <a:r>
              <a:rPr lang="en-US" dirty="0"/>
              <a:t>applications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knowledge about machine learning from at least one of CS 221, 228, 229, or 230. </a:t>
            </a:r>
          </a:p>
          <a:p>
            <a:r>
              <a:rPr lang="en-US" dirty="0"/>
              <a:t>Basic knowledge of probabilities and calculus:</a:t>
            </a:r>
          </a:p>
          <a:p>
            <a:pPr lvl="1"/>
            <a:r>
              <a:rPr lang="en-US" dirty="0"/>
              <a:t>Gradients, gradient-descent optimization, backpropagation</a:t>
            </a:r>
          </a:p>
          <a:p>
            <a:pPr lvl="1"/>
            <a:r>
              <a:rPr lang="en-US" dirty="0"/>
              <a:t>Random variables, independence, conditional independence</a:t>
            </a:r>
          </a:p>
          <a:p>
            <a:pPr lvl="1"/>
            <a:r>
              <a:rPr lang="en-US" dirty="0"/>
              <a:t>Bayes rule, chain rule, change of variables formulas</a:t>
            </a:r>
          </a:p>
          <a:p>
            <a:r>
              <a:rPr lang="en-US" dirty="0"/>
              <a:t>Proficiency in some programming language, preferably Python, required.</a:t>
            </a:r>
          </a:p>
        </p:txBody>
      </p:sp>
    </p:spTree>
    <p:extLst>
      <p:ext uri="{BB962C8B-B14F-4D97-AF65-F5344CB8AC3E}">
        <p14:creationId xmlns:p14="http://schemas.microsoft.com/office/powerpoint/2010/main" val="6378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webpage: </a:t>
            </a:r>
            <a:r>
              <a:rPr lang="en-US" dirty="0">
                <a:hlinkClick r:id="rId2"/>
              </a:rPr>
              <a:t>https://deepgenerativemodels.github.io/</a:t>
            </a:r>
            <a:endParaRPr lang="en-US" dirty="0"/>
          </a:p>
          <a:p>
            <a:r>
              <a:rPr lang="en-US" dirty="0" smtClean="0"/>
              <a:t>Ed </a:t>
            </a:r>
            <a:endParaRPr lang="en-US" dirty="0"/>
          </a:p>
          <a:p>
            <a:r>
              <a:rPr lang="en-US" dirty="0"/>
              <a:t>There is no required textbook. Reading materials and course notes will be provided.</a:t>
            </a:r>
          </a:p>
          <a:p>
            <a:r>
              <a:rPr lang="en-US" dirty="0"/>
              <a:t>Suggested Reading: </a:t>
            </a:r>
            <a:r>
              <a:rPr lang="en-US" i="1" dirty="0"/>
              <a:t>Deep Learning</a:t>
            </a:r>
            <a:r>
              <a:rPr lang="en-US" dirty="0"/>
              <a:t> 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. Online version available free 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Lecture notes: </a:t>
            </a:r>
            <a:r>
              <a:rPr lang="en-US" dirty="0">
                <a:hlinkClick r:id="rId4"/>
              </a:rPr>
              <a:t>https://deepgenerativemodels.github.io/notes/index.html</a:t>
            </a:r>
            <a:endParaRPr lang="en-US" dirty="0"/>
          </a:p>
          <a:p>
            <a:r>
              <a:rPr lang="en-US" dirty="0"/>
              <a:t>Teaching </a:t>
            </a:r>
            <a:r>
              <a:rPr lang="en-US" dirty="0"/>
              <a:t>Assistants</a:t>
            </a:r>
            <a:r>
              <a:rPr lang="en-US" dirty="0" smtClean="0"/>
              <a:t>: </a:t>
            </a:r>
            <a:r>
              <a:rPr lang="en-US" dirty="0" err="1" smtClean="0"/>
              <a:t>Rui</a:t>
            </a:r>
            <a:r>
              <a:rPr lang="en-US" dirty="0" smtClean="0"/>
              <a:t> Shu, </a:t>
            </a:r>
            <a:r>
              <a:rPr lang="en-US" dirty="0" err="1" smtClean="0"/>
              <a:t>Vamsi</a:t>
            </a:r>
            <a:r>
              <a:rPr lang="en-US" dirty="0" smtClean="0"/>
              <a:t> </a:t>
            </a:r>
            <a:r>
              <a:rPr lang="en-US" dirty="0" err="1" smtClean="0"/>
              <a:t>Saladi</a:t>
            </a:r>
            <a:r>
              <a:rPr lang="en-US" dirty="0" smtClean="0"/>
              <a:t>, Kelly He, </a:t>
            </a:r>
            <a:r>
              <a:rPr lang="en-US" dirty="0" err="1" smtClean="0"/>
              <a:t>Taresh</a:t>
            </a:r>
            <a:r>
              <a:rPr lang="en-US" dirty="0" smtClean="0"/>
              <a:t> </a:t>
            </a:r>
            <a:r>
              <a:rPr lang="en-US" dirty="0" err="1" smtClean="0"/>
              <a:t>Sethi</a:t>
            </a:r>
            <a:r>
              <a:rPr lang="en-US" dirty="0" smtClean="0"/>
              <a:t>, </a:t>
            </a:r>
            <a:r>
              <a:rPr lang="en-US" dirty="0" err="1" smtClean="0"/>
              <a:t>Mihir</a:t>
            </a:r>
            <a:r>
              <a:rPr lang="en-US" dirty="0" smtClean="0"/>
              <a:t> Patel, Jack Lee, </a:t>
            </a:r>
            <a:r>
              <a:rPr lang="en-US" dirty="0" err="1" smtClean="0"/>
              <a:t>Akash</a:t>
            </a:r>
            <a:r>
              <a:rPr lang="en-US" dirty="0" smtClean="0"/>
              <a:t> </a:t>
            </a:r>
            <a:r>
              <a:rPr lang="en-US" dirty="0" err="1" smtClean="0"/>
              <a:t>Velu</a:t>
            </a:r>
            <a:endParaRPr lang="en-US" dirty="0" smtClean="0"/>
          </a:p>
          <a:p>
            <a:r>
              <a:rPr lang="en-US" dirty="0" smtClean="0"/>
              <a:t>Coordinator: Amelie Byun</a:t>
            </a:r>
            <a:endParaRPr lang="en-US" dirty="0"/>
          </a:p>
          <a:p>
            <a:r>
              <a:rPr lang="en-US" dirty="0"/>
              <a:t>Office hours: See calendar on class website</a:t>
            </a:r>
          </a:p>
        </p:txBody>
      </p:sp>
    </p:spTree>
    <p:extLst>
      <p:ext uri="{BB962C8B-B14F-4D97-AF65-F5344CB8AC3E}">
        <p14:creationId xmlns:p14="http://schemas.microsoft.com/office/powerpoint/2010/main" val="29959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– Grading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Grading Policy</a:t>
            </a:r>
          </a:p>
          <a:p>
            <a:pPr lvl="1"/>
            <a:r>
              <a:rPr lang="en-US" dirty="0"/>
              <a:t>Three </a:t>
            </a:r>
            <a:r>
              <a:rPr lang="en-US" dirty="0" err="1"/>
              <a:t>homeworks</a:t>
            </a:r>
            <a:r>
              <a:rPr lang="en-US" dirty="0"/>
              <a:t> (15% each): mix of conceptual and programming based questions</a:t>
            </a:r>
          </a:p>
          <a:p>
            <a:pPr lvl="1"/>
            <a:r>
              <a:rPr lang="en-US" dirty="0"/>
              <a:t>Midterm: 15%</a:t>
            </a:r>
          </a:p>
          <a:p>
            <a:pPr lvl="1"/>
            <a:r>
              <a:rPr lang="en-US" dirty="0"/>
              <a:t>Course Project: 40%</a:t>
            </a:r>
          </a:p>
          <a:p>
            <a:pPr lvl="2"/>
            <a:r>
              <a:rPr lang="en-US" dirty="0"/>
              <a:t>Proposal: 5%</a:t>
            </a:r>
          </a:p>
          <a:p>
            <a:pPr lvl="2"/>
            <a:r>
              <a:rPr lang="en-US" dirty="0"/>
              <a:t>Progress Report: 10%</a:t>
            </a:r>
          </a:p>
          <a:p>
            <a:pPr lvl="2"/>
            <a:r>
              <a:rPr lang="en-US" dirty="0"/>
              <a:t>Poster Presentation: 10%</a:t>
            </a:r>
          </a:p>
          <a:p>
            <a:pPr lvl="2"/>
            <a:r>
              <a:rPr lang="en-US" dirty="0"/>
              <a:t>Final Report: 15%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projects will be done in groups of up to 3 students and can fall into one or more of the following categories:</a:t>
            </a:r>
          </a:p>
          <a:p>
            <a:pPr lvl="1"/>
            <a:r>
              <a:rPr lang="en-US" dirty="0"/>
              <a:t>Application of deep generative models on a novel task/dataset</a:t>
            </a:r>
          </a:p>
          <a:p>
            <a:pPr lvl="1"/>
            <a:r>
              <a:rPr lang="en-US" dirty="0"/>
              <a:t>Algorithmic improvements into the evaluation, learning and/or inference of deep generative models</a:t>
            </a:r>
          </a:p>
          <a:p>
            <a:pPr lvl="1"/>
            <a:r>
              <a:rPr lang="en-US" dirty="0"/>
              <a:t>Theoretical analysis of any aspect of existing deep generative models</a:t>
            </a:r>
          </a:p>
          <a:p>
            <a:r>
              <a:rPr lang="en-US" dirty="0"/>
              <a:t>Teaching staff will suggest possible projects</a:t>
            </a:r>
          </a:p>
          <a:p>
            <a:r>
              <a:rPr lang="en-US" dirty="0"/>
              <a:t>We will provide Google Cloud coupons</a:t>
            </a:r>
          </a:p>
          <a:p>
            <a:r>
              <a:rPr lang="en-US" dirty="0"/>
              <a:t>See list of past projects at: https</a:t>
            </a:r>
            <a:r>
              <a:rPr lang="en-US"/>
              <a:t>://</a:t>
            </a:r>
            <a:r>
              <a:rPr lang="en-US" smtClean="0"/>
              <a:t>deepgenerativemodels.github.io/2019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838200" y="1825625"/>
            <a:ext cx="7114206" cy="215517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862" y="1320155"/>
            <a:ext cx="3159938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generate natural images with a computer?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Our models will have </a:t>
            </a:r>
            <a:r>
              <a:rPr lang="en-US" sz="2400" b="1" dirty="0"/>
              <a:t>similar structure (generation + inference)</a:t>
            </a:r>
            <a:endParaRPr lang="en-US" sz="24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2194887" y="3440543"/>
            <a:ext cx="4284730" cy="73387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3093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Generation</a:t>
              </a:r>
              <a:r>
                <a:rPr lang="en-US" sz="2400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7201161" y="3437533"/>
            <a:ext cx="4649575" cy="869154"/>
            <a:chOff x="3996039" y="3357948"/>
            <a:chExt cx="4649575" cy="869154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1" y="3396105"/>
              <a:ext cx="3419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Inference</a:t>
              </a:r>
              <a:r>
                <a:rPr lang="en-US" sz="2400" dirty="0"/>
                <a:t> (</a:t>
              </a:r>
              <a:r>
                <a:rPr lang="en-US" sz="2400" dirty="0" smtClean="0"/>
                <a:t>vision as inverse graphics)</a:t>
              </a:r>
              <a:endParaRPr lang="en-US" sz="24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Computer Graphics</a:t>
            </a:r>
            <a:endParaRPr lang="en-US" sz="3200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99709" y="2467568"/>
            <a:ext cx="8925042" cy="833979"/>
            <a:chOff x="1070304" y="2446320"/>
            <a:chExt cx="7540296" cy="1127630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2"/>
              <a:ext cx="5692801" cy="1123598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Cube(color=</a:t>
              </a:r>
              <a:r>
                <a:rPr lang="en-US" sz="2400" dirty="0">
                  <a:solidFill>
                    <a:srgbClr val="0070C0"/>
                  </a:solidFill>
                </a:rPr>
                <a:t>blue</a:t>
              </a:r>
              <a:r>
                <a:rPr lang="en-US" sz="2400" dirty="0"/>
                <a:t>, position</a:t>
              </a:r>
              <a:r>
                <a:rPr lang="en-US" sz="2400" dirty="0" smtClean="0"/>
                <a:t>=(</a:t>
              </a:r>
              <a:r>
                <a:rPr lang="en-US" sz="2400" dirty="0" err="1" smtClean="0"/>
                <a:t>x,y,z</a:t>
              </a:r>
              <a:r>
                <a:rPr lang="en-US" sz="2400" dirty="0" smtClean="0"/>
                <a:t>), </a:t>
              </a:r>
              <a:r>
                <a:rPr lang="en-US" sz="2400" dirty="0"/>
                <a:t>size</a:t>
              </a:r>
              <a:r>
                <a:rPr lang="en-US" sz="2400" dirty="0" smtClean="0"/>
                <a:t>=…)</a:t>
              </a:r>
              <a:endParaRPr lang="en-US" sz="2400" dirty="0"/>
            </a:p>
            <a:p>
              <a:r>
                <a:rPr lang="en-US" sz="2400" dirty="0"/>
                <a:t>Cylinder(color=</a:t>
              </a:r>
              <a:r>
                <a:rPr lang="en-US" sz="2400" dirty="0">
                  <a:solidFill>
                    <a:srgbClr val="FF0000"/>
                  </a:solidFill>
                </a:rPr>
                <a:t>red</a:t>
              </a:r>
              <a:r>
                <a:rPr lang="en-US" sz="2400" dirty="0"/>
                <a:t>, position</a:t>
              </a:r>
              <a:r>
                <a:rPr lang="en-US" sz="2400" dirty="0" smtClean="0"/>
                <a:t>=(</a:t>
              </a:r>
              <a:r>
                <a:rPr lang="en-US" sz="2400" dirty="0" err="1" smtClean="0"/>
                <a:t>x’,y’,z</a:t>
              </a:r>
              <a:r>
                <a:rPr lang="en-US" sz="2400" dirty="0" smtClean="0"/>
                <a:t>’), </a:t>
              </a:r>
              <a:r>
                <a:rPr lang="en-US" sz="2400" dirty="0"/>
                <a:t>size</a:t>
              </a:r>
              <a:r>
                <a:rPr lang="en-US" sz="2400" dirty="0" smtClean="0"/>
                <a:t>=..) </a:t>
              </a:r>
              <a:endParaRPr lang="en-US" sz="24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High level description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4780" y="4269405"/>
            <a:ext cx="6449677" cy="1395704"/>
            <a:chOff x="961091" y="4218515"/>
            <a:chExt cx="6449677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61091" y="4475324"/>
              <a:ext cx="2115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Raw sensory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7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Statistical</a:t>
            </a:r>
            <a:r>
              <a:rPr lang="en-US" sz="2400" dirty="0"/>
              <a:t> generative models are </a:t>
            </a:r>
            <a:r>
              <a:rPr lang="en-US" sz="2400" b="1" dirty="0"/>
              <a:t>learned from data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Priors are always necessary, </a:t>
            </a:r>
            <a:r>
              <a:rPr lang="en-US" sz="2400" dirty="0"/>
              <a:t>but there is a spectrum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Box 40"/>
          <p:cNvSpPr txBox="1"/>
          <p:nvPr/>
        </p:nvSpPr>
        <p:spPr>
          <a:xfrm>
            <a:off x="6490645" y="3886327"/>
            <a:ext cx="3472168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Knowledge</a:t>
            </a:r>
          </a:p>
          <a:p>
            <a:pPr algn="ctr"/>
            <a:r>
              <a:rPr lang="en-US" sz="2400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18" y="2412079"/>
            <a:ext cx="1538398" cy="1453417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5961048" y="2469059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2229186" y="3969275"/>
            <a:ext cx="3514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</a:t>
            </a:r>
          </a:p>
          <a:p>
            <a:pPr algn="ctr"/>
            <a:r>
              <a:rPr lang="en-US" sz="2400" dirty="0"/>
              <a:t>(e.g., images of bedrooms)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7638" y="5493813"/>
            <a:ext cx="11062954" cy="893861"/>
            <a:chOff x="647638" y="5574197"/>
            <a:chExt cx="11062954" cy="893861"/>
          </a:xfrm>
        </p:grpSpPr>
        <p:grpSp>
          <p:nvGrpSpPr>
            <p:cNvPr id="11" name="Group 54"/>
            <p:cNvGrpSpPr/>
            <p:nvPr/>
          </p:nvGrpSpPr>
          <p:grpSpPr>
            <a:xfrm>
              <a:off x="647638" y="5637061"/>
              <a:ext cx="11062954" cy="830997"/>
              <a:chOff x="647638" y="5404266"/>
              <a:chExt cx="11062954" cy="830997"/>
            </a:xfrm>
          </p:grpSpPr>
          <p:grpSp>
            <p:nvGrpSpPr>
              <p:cNvPr id="32" name="Group 55"/>
              <p:cNvGrpSpPr/>
              <p:nvPr/>
            </p:nvGrpSpPr>
            <p:grpSpPr>
              <a:xfrm>
                <a:off x="1604429" y="5663786"/>
                <a:ext cx="8085871" cy="497018"/>
                <a:chOff x="2663837" y="1092578"/>
                <a:chExt cx="6912868" cy="497018"/>
              </a:xfrm>
            </p:grpSpPr>
            <p:cxnSp>
              <p:nvCxnSpPr>
                <p:cNvPr id="14" name="Straight Connector 58"/>
                <p:cNvCxnSpPr/>
                <p:nvPr/>
              </p:nvCxnSpPr>
              <p:spPr>
                <a:xfrm flipV="1">
                  <a:off x="2663837" y="1331007"/>
                  <a:ext cx="6912868" cy="29892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59"/>
                <p:cNvCxnSpPr/>
                <p:nvPr/>
              </p:nvCxnSpPr>
              <p:spPr>
                <a:xfrm>
                  <a:off x="9576705" y="1092578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0"/>
                <p:cNvCxnSpPr/>
                <p:nvPr/>
              </p:nvCxnSpPr>
              <p:spPr>
                <a:xfrm>
                  <a:off x="2663837" y="1132711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56"/>
              <p:cNvSpPr txBox="1"/>
              <p:nvPr/>
            </p:nvSpPr>
            <p:spPr>
              <a:xfrm>
                <a:off x="647638" y="5682015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25" name="TextBox 57"/>
              <p:cNvSpPr txBox="1"/>
              <p:nvPr/>
            </p:nvSpPr>
            <p:spPr>
              <a:xfrm>
                <a:off x="9867338" y="5404266"/>
                <a:ext cx="18432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Prior Knowledge</a:t>
                </a:r>
              </a:p>
            </p:txBody>
          </p:sp>
        </p:grpSp>
        <p:grpSp>
          <p:nvGrpSpPr>
            <p:cNvPr id="7" name="Group 1029"/>
            <p:cNvGrpSpPr/>
            <p:nvPr/>
          </p:nvGrpSpPr>
          <p:grpSpPr>
            <a:xfrm>
              <a:off x="8044583" y="5574197"/>
              <a:ext cx="1271630" cy="700368"/>
              <a:chOff x="8044583" y="5291158"/>
              <a:chExt cx="1271630" cy="700368"/>
            </a:xfrm>
          </p:grpSpPr>
          <p:sp>
            <p:nvSpPr>
              <p:cNvPr id="23" name="TextBox 1030"/>
              <p:cNvSpPr txBox="1"/>
              <p:nvPr/>
            </p:nvSpPr>
            <p:spPr>
              <a:xfrm>
                <a:off x="8044583" y="5291158"/>
                <a:ext cx="1271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Graphics</a:t>
                </a:r>
              </a:p>
            </p:txBody>
          </p:sp>
          <p:sp>
            <p:nvSpPr>
              <p:cNvPr id="5" name="Oval 1031"/>
              <p:cNvSpPr/>
              <p:nvPr/>
            </p:nvSpPr>
            <p:spPr>
              <a:xfrm>
                <a:off x="8646838" y="5778811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35"/>
            <p:cNvGrpSpPr/>
            <p:nvPr/>
          </p:nvGrpSpPr>
          <p:grpSpPr>
            <a:xfrm>
              <a:off x="1746649" y="5600185"/>
              <a:ext cx="1694695" cy="708314"/>
              <a:chOff x="1746649" y="5317146"/>
              <a:chExt cx="1694695" cy="708314"/>
            </a:xfrm>
          </p:grpSpPr>
          <p:sp>
            <p:nvSpPr>
              <p:cNvPr id="29" name="TextBox 1036"/>
              <p:cNvSpPr txBox="1"/>
              <p:nvPr/>
            </p:nvSpPr>
            <p:spPr>
              <a:xfrm>
                <a:off x="1746649" y="5317146"/>
                <a:ext cx="1694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This course</a:t>
                </a:r>
              </a:p>
            </p:txBody>
          </p:sp>
          <p:sp>
            <p:nvSpPr>
              <p:cNvPr id="26" name="Oval 1037"/>
              <p:cNvSpPr/>
              <p:nvPr/>
            </p:nvSpPr>
            <p:spPr>
              <a:xfrm>
                <a:off x="2318013" y="5812745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537932" y="2494396"/>
            <a:ext cx="2905158" cy="1371100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5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statistical generative model is a </a:t>
            </a:r>
            <a:r>
              <a:rPr lang="en-US" sz="2400" b="1" dirty="0"/>
              <a:t>probability distribution </a:t>
            </a:r>
            <a:r>
              <a:rPr lang="en-US" sz="2400" dirty="0"/>
              <a:t>p(x)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samples (e.g., images of bedrooms)</a:t>
            </a:r>
          </a:p>
          <a:p>
            <a:pPr lvl="1"/>
            <a:r>
              <a:rPr lang="en-US" b="1" dirty="0"/>
              <a:t>Prior knowledge: </a:t>
            </a:r>
            <a:r>
              <a:rPr lang="en-US" dirty="0"/>
              <a:t>parametric form (e.g., Gaussian?), loss function (e.g., maximum likelihood?), optimization algorithm, etc.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generative because </a:t>
            </a:r>
            <a:r>
              <a:rPr lang="en-US" sz="2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9843655" y="6451832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47609" y="4035428"/>
            <a:ext cx="3103051" cy="461665"/>
            <a:chOff x="7448601" y="4815463"/>
            <a:chExt cx="3103051" cy="461665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08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0864" y="3582745"/>
            <a:ext cx="2267678" cy="1303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58564" y="3821595"/>
            <a:ext cx="3363233" cy="96487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61665"/>
              <a:chOff x="1602306" y="4815463"/>
              <a:chExt cx="3363233" cy="46166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151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3369" y="5712062"/>
            <a:ext cx="3246303" cy="931059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21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249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210" y="4810463"/>
            <a:ext cx="6868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image </a:t>
            </a:r>
            <a:r>
              <a:rPr lang="en-US" sz="2400" dirty="0"/>
              <a:t>X is </a:t>
            </a:r>
            <a:r>
              <a:rPr lang="en-US" sz="2400" dirty="0" smtClean="0"/>
              <a:t>given</a:t>
            </a:r>
            <a:r>
              <a:rPr lang="en-US" sz="2400" dirty="0"/>
              <a:t>. </a:t>
            </a:r>
            <a:r>
              <a:rPr lang="en-US" sz="2400" b="1" dirty="0"/>
              <a:t>Goal</a:t>
            </a:r>
            <a:r>
              <a:rPr lang="en-US" sz="2400" dirty="0"/>
              <a:t>: </a:t>
            </a:r>
            <a:r>
              <a:rPr lang="en-US" sz="2400" dirty="0" smtClean="0"/>
              <a:t>decision </a:t>
            </a:r>
            <a:r>
              <a:rPr lang="en-US" sz="2400" dirty="0"/>
              <a:t>boundary, via </a:t>
            </a:r>
            <a:r>
              <a:rPr lang="en-US" sz="2400" b="1" dirty="0"/>
              <a:t>conditional </a:t>
            </a:r>
            <a:r>
              <a:rPr lang="en-US" sz="2400" b="1" dirty="0" smtClean="0"/>
              <a:t>distribution over label Y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4605" y="2273097"/>
            <a:ext cx="33190" cy="3827472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99834" y="2260951"/>
            <a:ext cx="2975090" cy="1879766"/>
            <a:chOff x="2674708" y="1751552"/>
            <a:chExt cx="2975090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132891" y="2363270"/>
              <a:ext cx="2516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82" y="1506933"/>
            <a:ext cx="685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Discriminative</a:t>
            </a:r>
            <a:r>
              <a:rPr lang="en-US" sz="2400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8617" y="1507329"/>
            <a:ext cx="345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Generative</a:t>
            </a:r>
            <a:r>
              <a:rPr lang="en-US" sz="2400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98617" y="4810463"/>
            <a:ext cx="479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input X is </a:t>
            </a:r>
            <a:r>
              <a:rPr lang="en-US" sz="2400" b="1" dirty="0"/>
              <a:t>not</a:t>
            </a:r>
            <a:r>
              <a:rPr lang="en-US" sz="2400" dirty="0"/>
              <a:t> given. Requires a model of the </a:t>
            </a:r>
            <a:r>
              <a:rPr lang="en-US" sz="2400" b="1" dirty="0"/>
              <a:t>joint </a:t>
            </a:r>
            <a:r>
              <a:rPr lang="en-US" sz="2400" b="1" dirty="0" smtClean="0"/>
              <a:t>distribution over both X and Y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9" y="2522768"/>
            <a:ext cx="1593814" cy="11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4111" y="3719465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" y="2857956"/>
            <a:ext cx="1558315" cy="10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09875" y="2064980"/>
            <a:ext cx="876057" cy="9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22821" y="5638151"/>
            <a:ext cx="6474542" cy="672439"/>
            <a:chOff x="522821" y="5638151"/>
            <a:chExt cx="6474542" cy="672439"/>
          </a:xfrm>
        </p:grpSpPr>
        <p:grpSp>
          <p:nvGrpSpPr>
            <p:cNvPr id="27" name="Group 8"/>
            <p:cNvGrpSpPr/>
            <p:nvPr/>
          </p:nvGrpSpPr>
          <p:grpSpPr>
            <a:xfrm>
              <a:off x="522821" y="5638151"/>
              <a:ext cx="6474542" cy="672439"/>
              <a:chOff x="292269" y="5170915"/>
              <a:chExt cx="6474542" cy="672439"/>
            </a:xfrm>
          </p:grpSpPr>
          <p:sp>
            <p:nvSpPr>
              <p:cNvPr id="4" name="TextBox 9"/>
              <p:cNvSpPr txBox="1"/>
              <p:nvPr/>
            </p:nvSpPr>
            <p:spPr>
              <a:xfrm>
                <a:off x="292269" y="5282471"/>
                <a:ext cx="6474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P(Y = Bedroom | X=            ) = </a:t>
                </a:r>
                <a:r>
                  <a:rPr lang="en-US" sz="2000" dirty="0" smtClean="0"/>
                  <a:t>0.0001</a:t>
                </a:r>
                <a:endParaRPr lang="en-US" sz="2000" dirty="0"/>
              </a:p>
            </p:txBody>
          </p:sp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378" y="5645050"/>
              <a:ext cx="997810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312997" y="5989391"/>
            <a:ext cx="6474542" cy="677957"/>
            <a:chOff x="7331049" y="5680409"/>
            <a:chExt cx="6474542" cy="677957"/>
          </a:xfrm>
        </p:grpSpPr>
        <p:grpSp>
          <p:nvGrpSpPr>
            <p:cNvPr id="65" name="Group 8"/>
            <p:cNvGrpSpPr/>
            <p:nvPr/>
          </p:nvGrpSpPr>
          <p:grpSpPr>
            <a:xfrm>
              <a:off x="7331049" y="5680409"/>
              <a:ext cx="6474542" cy="672439"/>
              <a:chOff x="292269" y="5170915"/>
              <a:chExt cx="6474542" cy="672439"/>
            </a:xfrm>
          </p:grpSpPr>
          <p:sp>
            <p:nvSpPr>
              <p:cNvPr id="66" name="TextBox 9"/>
              <p:cNvSpPr txBox="1"/>
              <p:nvPr/>
            </p:nvSpPr>
            <p:spPr>
              <a:xfrm>
                <a:off x="292269" y="5282471"/>
                <a:ext cx="6474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P(Y = Bedroom , X=            ) = 0.0002</a:t>
                </a:r>
              </a:p>
            </p:txBody>
          </p:sp>
          <p:pic>
            <p:nvPicPr>
              <p:cNvPr id="67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783" y="5692826"/>
              <a:ext cx="896585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52325" y="2168863"/>
            <a:ext cx="4543191" cy="268432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76614"/>
              <a:chOff x="7417741" y="2239272"/>
              <a:chExt cx="4477776" cy="2376614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240594" cy="1766946"/>
                <a:chOff x="7412986" y="2528528"/>
                <a:chExt cx="4240594" cy="1766946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2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401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401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3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53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8103" y="3448203"/>
            <a:ext cx="4552663" cy="18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3131" y="5337844"/>
            <a:ext cx="12110459" cy="910154"/>
            <a:chOff x="463131" y="5337844"/>
            <a:chExt cx="12110459" cy="910154"/>
          </a:xfrm>
        </p:grpSpPr>
        <p:pic>
          <p:nvPicPr>
            <p:cNvPr id="3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7846" y="5337844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43"/>
            <p:cNvGrpSpPr/>
            <p:nvPr/>
          </p:nvGrpSpPr>
          <p:grpSpPr>
            <a:xfrm>
              <a:off x="463131" y="5337844"/>
              <a:ext cx="12110459" cy="910154"/>
              <a:chOff x="597178" y="5683630"/>
              <a:chExt cx="12110459" cy="910154"/>
            </a:xfrm>
          </p:grpSpPr>
          <p:grpSp>
            <p:nvGrpSpPr>
              <p:cNvPr id="55" name="Group 44"/>
              <p:cNvGrpSpPr/>
              <p:nvPr/>
            </p:nvGrpSpPr>
            <p:grpSpPr>
              <a:xfrm>
                <a:off x="597178" y="5962050"/>
                <a:ext cx="12110459" cy="492763"/>
                <a:chOff x="597178" y="4878309"/>
                <a:chExt cx="12110459" cy="492763"/>
              </a:xfrm>
            </p:grpSpPr>
            <p:sp>
              <p:nvSpPr>
                <p:cNvPr id="56" name="TextBox 46"/>
                <p:cNvSpPr txBox="1"/>
                <p:nvPr/>
              </p:nvSpPr>
              <p:spPr>
                <a:xfrm>
                  <a:off x="597178" y="4878309"/>
                  <a:ext cx="54938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Therefore it cannot handle missing data</a:t>
                  </a:r>
                </a:p>
              </p:txBody>
            </p:sp>
            <p:sp>
              <p:nvSpPr>
                <p:cNvPr id="58" name="TextBox 59"/>
                <p:cNvSpPr txBox="1"/>
                <p:nvPr/>
              </p:nvSpPr>
              <p:spPr>
                <a:xfrm>
                  <a:off x="6233095" y="4909407"/>
                  <a:ext cx="64745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P(Y = Bedroom | </a:t>
                  </a:r>
                  <a:r>
                    <a:rPr lang="en-US" sz="2400" dirty="0" smtClean="0"/>
                    <a:t>X =                  </a:t>
                  </a:r>
                  <a:r>
                    <a:rPr lang="en-US" sz="2400" dirty="0"/>
                    <a:t>)</a:t>
                  </a:r>
                </a:p>
              </p:txBody>
            </p:sp>
          </p:grpSp>
          <p:sp>
            <p:nvSpPr>
              <p:cNvPr id="10" name="Rectangle 45"/>
              <p:cNvSpPr/>
              <p:nvPr/>
            </p:nvSpPr>
            <p:spPr>
              <a:xfrm>
                <a:off x="9191893" y="5683630"/>
                <a:ext cx="639310" cy="9101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2"/>
          <p:cNvSpPr txBox="1"/>
          <p:nvPr/>
        </p:nvSpPr>
        <p:spPr>
          <a:xfrm>
            <a:off x="463131" y="2053045"/>
            <a:ext cx="685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Joint and conditional are related via </a:t>
            </a:r>
            <a:r>
              <a:rPr lang="en-US" sz="2400" b="1" dirty="0"/>
              <a:t>Bayes Rule</a:t>
            </a:r>
            <a:r>
              <a:rPr lang="en-US" sz="2400" dirty="0"/>
              <a:t>: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131" y="2937631"/>
            <a:ext cx="8744871" cy="1039397"/>
            <a:chOff x="463131" y="2937631"/>
            <a:chExt cx="8744871" cy="1039397"/>
          </a:xfrm>
        </p:grpSpPr>
        <p:sp>
          <p:nvSpPr>
            <p:cNvPr id="4" name="TextBox 4"/>
            <p:cNvSpPr txBox="1"/>
            <p:nvPr/>
          </p:nvSpPr>
          <p:spPr>
            <a:xfrm>
              <a:off x="463131" y="3192950"/>
              <a:ext cx="8744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         </a:t>
              </a:r>
              <a:r>
                <a:rPr lang="en-US" sz="2400" dirty="0" smtClean="0"/>
                <a:t>) = </a:t>
              </a:r>
              <a:endParaRPr lang="en-US" sz="2400" dirty="0"/>
            </a:p>
          </p:txBody>
        </p:sp>
        <p:pic>
          <p:nvPicPr>
            <p:cNvPr id="31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126" y="2937631"/>
              <a:ext cx="1558315" cy="103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099048" y="2427884"/>
            <a:ext cx="6474542" cy="910154"/>
            <a:chOff x="6099048" y="2427884"/>
            <a:chExt cx="6474542" cy="910154"/>
          </a:xfrm>
        </p:grpSpPr>
        <p:sp>
          <p:nvSpPr>
            <p:cNvPr id="29" name="TextBox 17"/>
            <p:cNvSpPr txBox="1"/>
            <p:nvPr/>
          </p:nvSpPr>
          <p:spPr>
            <a:xfrm>
              <a:off x="6099048" y="2709655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Bedroom, X</a:t>
              </a:r>
              <a:r>
                <a:rPr lang="en-US" sz="2400" dirty="0" smtClean="0"/>
                <a:t>=                 )</a:t>
              </a:r>
              <a:endParaRPr lang="en-US" sz="2400" dirty="0"/>
            </a:p>
          </p:txBody>
        </p:sp>
        <p:pic>
          <p:nvPicPr>
            <p:cNvPr id="32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02" y="2427884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74803" y="3534518"/>
            <a:ext cx="6474542" cy="672691"/>
            <a:chOff x="7174803" y="3534518"/>
            <a:chExt cx="6474542" cy="672691"/>
          </a:xfrm>
        </p:grpSpPr>
        <p:sp>
          <p:nvSpPr>
            <p:cNvPr id="53" name="TextBox 38"/>
            <p:cNvSpPr txBox="1"/>
            <p:nvPr/>
          </p:nvSpPr>
          <p:spPr>
            <a:xfrm>
              <a:off x="7174803" y="354906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 </a:t>
              </a:r>
              <a:r>
                <a:rPr lang="en-US" sz="2400" dirty="0" smtClean="0"/>
                <a:t>X =              </a:t>
              </a:r>
              <a:r>
                <a:rPr lang="en-US" sz="2400" dirty="0"/>
                <a:t>)</a:t>
              </a:r>
            </a:p>
          </p:txBody>
        </p:sp>
        <p:pic>
          <p:nvPicPr>
            <p:cNvPr id="33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06" y="3534518"/>
              <a:ext cx="1008531" cy="67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1799" y="4285061"/>
            <a:ext cx="15762232" cy="910154"/>
            <a:chOff x="451433" y="4285061"/>
            <a:chExt cx="15762232" cy="910154"/>
          </a:xfrm>
        </p:grpSpPr>
        <p:grpSp>
          <p:nvGrpSpPr>
            <p:cNvPr id="7" name="Group 6"/>
            <p:cNvGrpSpPr/>
            <p:nvPr/>
          </p:nvGrpSpPr>
          <p:grpSpPr>
            <a:xfrm>
              <a:off x="451433" y="4501551"/>
              <a:ext cx="15762232" cy="469420"/>
              <a:chOff x="336701" y="4328353"/>
              <a:chExt cx="15762232" cy="469420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336701" y="4328353"/>
                <a:ext cx="9556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Discriminative</a:t>
                </a:r>
                <a:r>
                  <a:rPr lang="en-US" sz="2400" dirty="0"/>
                  <a:t>: </a:t>
                </a:r>
                <a:r>
                  <a:rPr lang="en-US" sz="2400" dirty="0" smtClean="0"/>
                  <a:t>Y is simple; X </a:t>
                </a:r>
                <a:r>
                  <a:rPr lang="en-US" sz="2400" dirty="0"/>
                  <a:t>is always given, </a:t>
                </a:r>
                <a:r>
                  <a:rPr lang="en-US" sz="2400" dirty="0" smtClean="0"/>
                  <a:t>so </a:t>
                </a:r>
                <a:r>
                  <a:rPr lang="en-US" sz="2400" dirty="0"/>
                  <a:t>not need to model </a:t>
                </a:r>
              </a:p>
            </p:txBody>
          </p:sp>
          <p:sp>
            <p:nvSpPr>
              <p:cNvPr id="50" name="TextBox 30"/>
              <p:cNvSpPr txBox="1"/>
              <p:nvPr/>
            </p:nvSpPr>
            <p:spPr>
              <a:xfrm>
                <a:off x="9624391" y="4336108"/>
                <a:ext cx="6474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P(X</a:t>
                </a:r>
                <a:r>
                  <a:rPr lang="en-US" sz="2400" dirty="0"/>
                  <a:t>=  </a:t>
                </a:r>
                <a:r>
                  <a:rPr lang="en-US" sz="2400" dirty="0" smtClean="0"/>
                  <a:t>             )</a:t>
                </a:r>
                <a:endParaRPr lang="en-US" sz="2400" dirty="0"/>
              </a:p>
            </p:txBody>
          </p:sp>
        </p:grpSp>
        <p:pic>
          <p:nvPicPr>
            <p:cNvPr id="3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2750" y="4285061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conditional generative models </a:t>
            </a:r>
            <a:r>
              <a:rPr lang="en-US" sz="2400" dirty="0"/>
              <a:t>are also possible: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It’s often useful to condition on rich side information Y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A discriminative model is a very simple conditional generative model of Y: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7039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Conditional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8"/>
          <p:cNvSpPr txBox="1"/>
          <p:nvPr/>
        </p:nvSpPr>
        <p:spPr>
          <a:xfrm>
            <a:off x="3863669" y="2372187"/>
            <a:ext cx="647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 | Y = Bedroom)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2210627" y="3859706"/>
            <a:ext cx="9449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| Caption = “A black table with 6 chairs”)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44" y="2213939"/>
            <a:ext cx="1166656" cy="7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477" y="3701458"/>
            <a:ext cx="1166656" cy="7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863669" y="5232317"/>
            <a:ext cx="6928808" cy="778160"/>
            <a:chOff x="3863669" y="5232317"/>
            <a:chExt cx="6928808" cy="778160"/>
          </a:xfrm>
        </p:grpSpPr>
        <p:sp>
          <p:nvSpPr>
            <p:cNvPr id="4" name="TextBox 8"/>
            <p:cNvSpPr txBox="1"/>
            <p:nvPr/>
          </p:nvSpPr>
          <p:spPr>
            <a:xfrm>
              <a:off x="3863669" y="5390565"/>
              <a:ext cx="692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</a:t>
              </a:r>
              <a:r>
                <a:rPr lang="en-US" sz="2400" dirty="0" smtClean="0"/>
                <a:t>=             </a:t>
              </a:r>
              <a:r>
                <a:rPr lang="en-US" sz="2400" dirty="0"/>
                <a:t>) </a:t>
              </a:r>
            </a:p>
          </p:txBody>
        </p:sp>
        <p:pic>
          <p:nvPicPr>
            <p:cNvPr id="17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240" y="5232317"/>
              <a:ext cx="1166656" cy="77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471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1445</Words>
  <Application>Microsoft Office PowerPoint</Application>
  <PresentationFormat>Widescreen</PresentationFormat>
  <Paragraphs>325</Paragraphs>
  <Slides>29</Slides>
  <Notes>19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Futura Medium</vt:lpstr>
      <vt:lpstr>LM Roman 12</vt:lpstr>
      <vt:lpstr>Office Theme</vt:lpstr>
      <vt:lpstr>CS 236: Deep Generative Models</vt:lpstr>
      <vt:lpstr>Introduction</vt:lpstr>
      <vt:lpstr>Introduction</vt:lpstr>
      <vt:lpstr>Generative Modeling: Computer Graphics</vt:lpstr>
      <vt:lpstr>Statistical Generative Models</vt:lpstr>
      <vt:lpstr>Statistical Generative Models</vt:lpstr>
      <vt:lpstr>Discriminative vs. generative</vt:lpstr>
      <vt:lpstr>Discriminative vs. generative</vt:lpstr>
      <vt:lpstr>Conditional Generative Models</vt:lpstr>
      <vt:lpstr>Progress in Generative Models of Images</vt:lpstr>
      <vt:lpstr>Progress in Generative Models of Images</vt:lpstr>
      <vt:lpstr>PowerPoint Presentation</vt:lpstr>
      <vt:lpstr>PowerPoint Presentation</vt:lpstr>
      <vt:lpstr>WaveNet</vt:lpstr>
      <vt:lpstr>Audio Super Resolution</vt:lpstr>
      <vt:lpstr>Machine Translation</vt:lpstr>
      <vt:lpstr>Language Generation</vt:lpstr>
      <vt:lpstr>Code Generation</vt:lpstr>
      <vt:lpstr>Images and Text</vt:lpstr>
      <vt:lpstr>DeepFakes</vt:lpstr>
      <vt:lpstr>DeepFakes</vt:lpstr>
      <vt:lpstr>Image Translation</vt:lpstr>
      <vt:lpstr>Imitation Learning</vt:lpstr>
      <vt:lpstr>Roadmap and Key Challenges</vt:lpstr>
      <vt:lpstr>Syllabus</vt:lpstr>
      <vt:lpstr>Prerequisites</vt:lpstr>
      <vt:lpstr>Logistics</vt:lpstr>
      <vt:lpstr>Logistics – Grading policies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ermon</dc:creator>
  <cp:lastModifiedBy>stefano</cp:lastModifiedBy>
  <cp:revision>67</cp:revision>
  <dcterms:created xsi:type="dcterms:W3CDTF">2018-09-18T05:15:09Z</dcterms:created>
  <dcterms:modified xsi:type="dcterms:W3CDTF">2021-09-21T04:20:50Z</dcterms:modified>
</cp:coreProperties>
</file>